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1" r:id="rId4"/>
    <p:sldId id="263" r:id="rId5"/>
    <p:sldId id="267" r:id="rId6"/>
    <p:sldId id="258" r:id="rId7"/>
    <p:sldId id="264" r:id="rId8"/>
    <p:sldId id="265" r:id="rId9"/>
    <p:sldId id="270" r:id="rId10"/>
    <p:sldId id="259" r:id="rId11"/>
    <p:sldId id="260" r:id="rId12"/>
    <p:sldId id="256" r:id="rId13"/>
    <p:sldId id="25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8FA62A3035446D75D4F199BCD1E5F9FF74803933D003C0BC97404FCF270275100E39527EF43F3E03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D94F7862C122018D6CB7994039D879EC40D70EF7763220345699D02A3D9248DBA765A5294F3z2s4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consultantplus://offline/ref=0A71EDF2E15A7C8D9E703920A3DAD34AE3E97BF00A9EF5E8F12EE53A65z7u4M" TargetMode="External"/><Relationship Id="rId5" Type="http://schemas.openxmlformats.org/officeDocument/2006/relationships/hyperlink" Target="consultantplus://offline/ref=0A71EDF2E15A7C8D9E703920A3DAD34AE0E77CF703CAA2EAA07BEB3F6D248C5C29A7694A10CDz1u9M" TargetMode="External"/><Relationship Id="rId4" Type="http://schemas.openxmlformats.org/officeDocument/2006/relationships/hyperlink" Target="consultantplus://offline/ref=3D94F7862C122018D6CB7994039D879EC40D70EF7763220345699D02A3D9248DBA765A5294F3z2s5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1924821" cy="22049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7" name="Picture 5" descr="C:\Users\Krylova.MA\Pictures\konsti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168" y="188640"/>
            <a:ext cx="7488832" cy="652534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8" name="Picture 6" descr="C:\Users\Krylova.MA\Desktop\Урок ко Дню Конституции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1985628" cy="19327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5240" cy="490066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atin typeface="Garamond" pitchFamily="18" charset="0"/>
              </a:rPr>
              <a:t>ГЛАВА 6. ПРАВИТЕЛЬСТВО РОССИЙСКОЙ ФЕДЕРАЦИИ </a:t>
            </a:r>
            <a:endParaRPr lang="ru-RU" sz="2200" b="1" dirty="0">
              <a:latin typeface="Garamond" pitchFamily="18" charset="0"/>
            </a:endParaRPr>
          </a:p>
        </p:txBody>
      </p:sp>
      <p:pic>
        <p:nvPicPr>
          <p:cNvPr id="5" name="Содержимое 4" descr="12329213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2232248" cy="2922260"/>
          </a:xfrm>
          <a:effectLst>
            <a:softEdge rad="127000"/>
          </a:effectLst>
        </p:spPr>
      </p:pic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1124744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Председатель Правительства РФ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Медведев Дмитрий Анатольевич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Krylova.MA\Pictures\240x1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3"/>
            <a:ext cx="3583457" cy="23745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75856" y="249289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заместителей, один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Шувалов Игорь Иванович – первый заместитель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Krylova.MA\Pictures\692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11820"/>
            <a:ext cx="3096344" cy="26135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44008" y="4293096"/>
            <a:ext cx="3636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федеральные министры 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Лавров Сергей Викторович – министр иностранных дел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pic>
        <p:nvPicPr>
          <p:cNvPr id="17410" name="Picture 2" descr="C:\Users\Krylova.MA\Pictures\1339792268_130683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4464496" cy="23042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120680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Полномочия Правительства РФ: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23762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а) разрабатывает и представляет Государственной Думе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федеральный бюджет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обеспечивает его исполнение; представляет Государственной Думе отчет об исполнении федерального бюджета; представляет Государственной Думе ежегодные отчеты о результатах своей деятельности, в том числе по вопросам, поставленным Государственной Думой;</a:t>
            </a:r>
            <a:endParaRPr lang="ru-RU" sz="56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just">
              <a:lnSpc>
                <a:spcPct val="17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б) обеспечивает проведение в Российской Федерации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единой финансовой, кредитной и денежной политики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7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в) обеспечивает проведение в Российской Федерации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единой государственной политики в области культуры, науки, образования, здравоохранения, социального обеспечения, экологии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7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г) осуществляет управление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федеральной собственностью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70000"/>
              </a:lnSpc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 осуществляет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меры по обеспечению обороны страны, государственной безопасности, реализации внешней политики Российской Федерации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7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е) осуществляет меры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 по обеспечению законности, прав и свобод граждан, охране собственности и общественного порядка, борьбе с преступностью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480720" cy="720080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Garamond" pitchFamily="18" charset="0"/>
                <a:cs typeface="Times New Roman" pitchFamily="18" charset="0"/>
              </a:rPr>
              <a:t>ГЛАВА 7. СУДЕБНАЯ ВЛАСТЬ И ПРОКУРАТУРА </a:t>
            </a:r>
            <a:endParaRPr lang="ru-RU" sz="24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молоток-судь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92" r="8392"/>
          <a:stretch>
            <a:fillRect/>
          </a:stretch>
        </p:blipFill>
        <p:spPr>
          <a:xfrm>
            <a:off x="5148064" y="3794935"/>
            <a:ext cx="3995936" cy="30630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03244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Конституционный суд 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55576" y="1772816"/>
            <a:ext cx="4032250" cy="6492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разрешает дела о соответствии КРФ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932040" y="1052736"/>
            <a:ext cx="3897759" cy="4320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Верховный суд 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535488" y="1772816"/>
            <a:ext cx="4608512" cy="12239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высший судебный орган по гражданским делам, разрешению экономических споров, уголовным, административным и иным делам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068960"/>
            <a:ext cx="5580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Кто может быть судьями?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33056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граждане, достигшие 25 лет;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имеющие высшее юридическое образование;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стаж работы по юридической профессии не менее 5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6480720" cy="432047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latin typeface="Garamond" pitchFamily="18" charset="0"/>
                <a:cs typeface="Times New Roman" pitchFamily="18" charset="0"/>
              </a:rPr>
              <a:t>ГЛАВА 8. МЕСТНОЕ САМОУПРАВЛЕНИЕ </a:t>
            </a:r>
            <a:endParaRPr lang="ru-RU" sz="22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pic>
        <p:nvPicPr>
          <p:cNvPr id="14342" name="Picture 6" descr="C:\Users\Krylova.MA\Pictures\1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121098" cy="40324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60032" y="4581128"/>
            <a:ext cx="4283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сельские поселения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городские поселения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муниципальных районов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городских округа –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г. Вологда и г. Череповец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2160240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latin typeface="Garamond" pitchFamily="18" charset="0"/>
              </a:rPr>
              <a:t>СПАСИБО ЗА ВНИМАНИЕ!</a:t>
            </a:r>
            <a:endParaRPr lang="ru-RU" sz="6000" b="1" dirty="0">
              <a:latin typeface="Garamond" pitchFamily="18" charset="0"/>
            </a:endParaRPr>
          </a:p>
        </p:txBody>
      </p:sp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1800201" cy="2062200"/>
          </a:xfrm>
          <a:prstGeom prst="rect">
            <a:avLst/>
          </a:prstGeom>
          <a:noFill/>
        </p:spPr>
      </p:pic>
      <p:pic>
        <p:nvPicPr>
          <p:cNvPr id="5" name="Picture 6" descr="C:\Users\Krylova.MA\Desktop\Урок ко Дню Конституции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2145419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9672" y="537321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https://vk.com/younglawyers35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pic>
        <p:nvPicPr>
          <p:cNvPr id="1027" name="Picture 3" descr="C:\Users\Krylova.MA\Pictures\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672408" cy="56135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048672" cy="418058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latin typeface="Garamond" pitchFamily="18" charset="0"/>
              </a:rPr>
              <a:t>Структура Конституции РФ</a:t>
            </a:r>
            <a:endParaRPr lang="ru-RU" sz="2200" b="1" dirty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7632848" cy="4320480"/>
          </a:xfrm>
        </p:spPr>
        <p:txBody>
          <a:bodyPr>
            <a:noAutofit/>
          </a:bodyPr>
          <a:lstStyle/>
          <a:p>
            <a:pPr indent="12700">
              <a:lnSpc>
                <a:spcPct val="17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Преамбула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 первый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Основы конституционного строя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Права и свободы человека и гражданина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Федеративное устройство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Президент Российской Федерации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Федеральное Собрание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Правительство Российской Федерации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Судебная власть и прокуратура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Местное самоуправление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Конституционные поправки и пересмотр Конституции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 второй. Заключительные и переходные положения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920880" cy="504055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latin typeface="Garamond" pitchFamily="18" charset="0"/>
              </a:rPr>
              <a:t>ГЛАВА 1. ОСНОВЫ КОНСТИТУЦИОННОГО СТРОЯ</a:t>
            </a:r>
            <a:endParaRPr lang="ru-RU" sz="2200" b="1" dirty="0">
              <a:latin typeface="Garamond" pitchFamily="18" charset="0"/>
            </a:endParaRPr>
          </a:p>
        </p:txBody>
      </p:sp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>
            <a:off x="107504" y="908720"/>
            <a:ext cx="6445224" cy="4320480"/>
          </a:xfrm>
          <a:prstGeom prst="triangle">
            <a:avLst>
              <a:gd name="adj" fmla="val 48908"/>
            </a:avLst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653136"/>
            <a:ext cx="5688632" cy="5760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ОСНОВЫ КОНСТИТУЦИОННОГО СТРОЯ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149080"/>
            <a:ext cx="4968552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ПРАВА И СВОБОДЫ ЧЕЛОВЕКА И ГРАЖДАНИНА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645024"/>
            <a:ext cx="4248472" cy="5040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ФЕДЕРАТИВНОЕ УСТРОЙСТВО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212976"/>
            <a:ext cx="352839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ПРЕЗИДЕНТ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780928"/>
            <a:ext cx="288032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ФЕДЕРАЛЬНОЕ СОБРАНИЕ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2348880"/>
            <a:ext cx="2304256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ПРАВИТЕЛЬСТВО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484784"/>
            <a:ext cx="100811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МСУ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1916832"/>
            <a:ext cx="172819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Судебная власть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1628800"/>
            <a:ext cx="2411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демократическое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федеративное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правовое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республиканская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 правления;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светское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государство, в котором признается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идеологическое многообразие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государство.</a:t>
            </a:r>
          </a:p>
          <a:p>
            <a:pPr>
              <a:buFontTx/>
              <a:buChar char="-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156176" y="1412776"/>
            <a:ext cx="864096" cy="360040"/>
          </a:xfrm>
          <a:prstGeom prst="right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1700808"/>
            <a:ext cx="216024" cy="35283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04056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atin typeface="Garamond" pitchFamily="18" charset="0"/>
              </a:rPr>
              <a:t>ГЛАВА 2. ПРАВА И СВОБОДЫ ЧЕЛОВЕКА И ГРАЖДАНИНА </a:t>
            </a:r>
            <a:endParaRPr lang="ru-RU" sz="2200" dirty="0">
              <a:latin typeface="Garamond" pitchFamily="18" charset="0"/>
            </a:endParaRPr>
          </a:p>
        </p:txBody>
      </p:sp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pic>
        <p:nvPicPr>
          <p:cNvPr id="19460" name="Picture 4" descr="C:\Users\Krylova.MA\Pictures\98170-i_0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489654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ксандр\Desktop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157" y="3537868"/>
            <a:ext cx="4426843" cy="33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лександр\Desktop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андр\Desktop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4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ександр\Desktop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29002"/>
            <a:ext cx="4571999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480720" cy="504056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latin typeface="Garamond" pitchFamily="18" charset="0"/>
                <a:cs typeface="Times New Roman" pitchFamily="18" charset="0"/>
              </a:rPr>
              <a:t>ГЛАВА 3. ФЕДЕРАТИВНОЕ УСТРОЙСТВО</a:t>
            </a:r>
            <a:endParaRPr lang="ru-RU" sz="22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pic>
        <p:nvPicPr>
          <p:cNvPr id="15364" name="Picture 4" descr="C:\Users\Krylova.MA\Pictures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488759" cy="40324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4149081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составе РФ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85 субъектов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республики;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краев;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областей;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города федерального значения;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Еврейская автономная область;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автономных округа.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556792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Россия – федеративное государство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490066"/>
          </a:xfrm>
          <a:ln/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latin typeface="Garamond" pitchFamily="18" charset="0"/>
              </a:rPr>
              <a:t>ГЛАВА 4. ПРЕЗИДЕНТ РОССИЙСКОЙ ФЕДЕРАЦИИ </a:t>
            </a:r>
            <a:endParaRPr lang="ru-RU" sz="2200" dirty="0">
              <a:latin typeface="Garamond" pitchFamily="18" charset="0"/>
            </a:endParaRPr>
          </a:p>
        </p:txBody>
      </p:sp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pic>
        <p:nvPicPr>
          <p:cNvPr id="7" name="Содержимое 6" descr="Vladimir-Vladimirovich-Put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196752"/>
            <a:ext cx="5517290" cy="3744416"/>
          </a:xfr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98072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2012 года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Путин Владимир Владимирович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700808"/>
            <a:ext cx="39604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глава государства;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гарант конституции;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Верховный Главнокомандующий Вооруженными Силами;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избирается гражданами на 6 лет.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3140968"/>
            <a:ext cx="3528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Президентом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быть избран гражданин Российской Федерации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моложе 35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постоянно проживающий в Российской Федерации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10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55168" y="4795897"/>
            <a:ext cx="74888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части формирования государственных органов и назначения высших должностных лиц;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части руководства внутренней политикой страны и взаимоотношений с другими государственными органами;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области внешней политики;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 области обеспечения обороны и безопасности государства, стабильности общественного порядка в стране;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обеспечения конституционного статуса личности.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23728" y="4534671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ПОЛНОМОЧИЯ ПРЕЗИДЕНТА: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Krylova.MA\Pictures\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952328" cy="19682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Krylova.MA\Pictures\1280x1024_0qxaf4id3yltjj7ywd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2960182" cy="19496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120680" cy="432048"/>
          </a:xfr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latin typeface="Garamond" pitchFamily="18" charset="0"/>
              </a:rPr>
              <a:t>ГЛАВА 5. ФЕДЕРАЛЬНОЕ СОБРАНИЕ </a:t>
            </a:r>
            <a:endParaRPr lang="ru-RU" sz="2200" dirty="0">
              <a:latin typeface="Garamond" pitchFamily="18" charset="0"/>
            </a:endParaRPr>
          </a:p>
        </p:txBody>
      </p:sp>
      <p:pic>
        <p:nvPicPr>
          <p:cNvPr id="4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69" name="Picture 1" descr="C:\Users\Krylova.MA\Pictures\terrorism-life-imprisonment--la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052736"/>
            <a:ext cx="2955902" cy="16621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0" name="Picture 2" descr="C:\Users\Krylova.MA\Pictures\mini_c22bfd5217d6ebfcf19d92c0e457ed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052736"/>
            <a:ext cx="2952328" cy="166172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36096" y="2636912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состоит из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депутатов;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срок полномочий составляет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лет;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депутатом может быть избран гражданин Российской Федерации, достигший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 и имеющий право участвовать в выборах.</a:t>
            </a:r>
          </a:p>
          <a:p>
            <a:pPr algn="ctr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08920"/>
            <a:ext cx="5076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входят по 2 представителя от  каждого субъекта РФ: по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одному от законодательного (представительного) 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исполнительного органов государственной власти субъекта РФ;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43808" y="12687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2123728" y="692696"/>
            <a:ext cx="216024" cy="43204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76256" y="692696"/>
            <a:ext cx="216024" cy="43204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54868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это парламент РФ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5877272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Совет Федерации и Государственная Дума заседают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раздельно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616530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Одно и то же лицо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 может одновременно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являться членом Совета Федерации и депутатом Государственной Думы.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5576" y="551723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Матвиенко Валентина Ивановна</a:t>
            </a:r>
          </a:p>
          <a:p>
            <a:pPr algn="ctr"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558924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Нарышкин Сергей Евгеньевич</a:t>
            </a:r>
          </a:p>
          <a:p>
            <a:pPr algn="ctr"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3356992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также представители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РФ, назначаемые Президентом РФ</a:t>
            </a:r>
            <a:r>
              <a:rPr lang="ru-RU" sz="1400" dirty="0" smtClean="0"/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число которых составляет не более 10 % от числа членов Совета Федерации - представителей от законодательных (представительных) и исполнительных органов государственной власти субъектов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Krylova.MA\Desktop\Урок ко Дню Конституции\SBjI5SB8S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296145" cy="1484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12768" cy="418058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ПОЛНОМОЧИЯ: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888432" cy="54006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утверждает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изменение границ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между субъектами РФ;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утверждает указ Президента РФ о введении военного положения;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утверждает указа Президента РФ о введении чрезвычайного положения;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решает вопрос о возможности использования Вооруженных Сил РФ за ее пределами;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назначает выборы Президента РФ;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отрешает Президента Российской Федерации от должности;</a:t>
            </a: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назначает на должность судей Конституционного Суда РФ, Верховного Суда РФ;</a:t>
            </a:r>
            <a:endParaRPr lang="ru-RU" sz="42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назначает на должность и освобождает от должности Генерального прокурора РФ и его заместителей;</a:t>
            </a:r>
            <a:endParaRPr lang="ru-RU" sz="42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>
              <a:lnSpc>
                <a:spcPct val="12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назначает на должность и освобождает от должности заместителя Председателя Счетной палаты и половины состава ее аудиторов.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32040" y="1196751"/>
            <a:ext cx="3754760" cy="511256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дает согласие Президенту РФ на назначение Председателя Правительства РФ;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решает вопрос о доверии Правительству РФ;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заслушивает ежегодные отчеты Правительства РФ о результатах его деятельности, в том числе по вопросам, поставленным Государственной Думой;</a:t>
            </a:r>
            <a:endParaRPr lang="ru-RU" sz="4400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назначает на должность и освобождение от должности Председателя Центрального банка РФ;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назначает на должность и освобождает от должности Председателя Счетной палаты и половины состава ее аудиторов;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назначает на должность и освобождает от должности Уполномоченного по правам человека;</a:t>
            </a:r>
            <a:endParaRPr lang="ru-RU" sz="4400" dirty="0" smtClean="0"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объявляет амнистию;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выдвигает обвинение против Президента РФ для отрешения его от должности.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764704"/>
            <a:ext cx="3168352" cy="400110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Государственная Дума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764704"/>
            <a:ext cx="3168352" cy="400110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 Федерации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822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Структура Конституции РФ</vt:lpstr>
      <vt:lpstr>ГЛАВА 1. ОСНОВЫ КОНСТИТУЦИОННОГО СТРОЯ</vt:lpstr>
      <vt:lpstr>ГЛАВА 2. ПРАВА И СВОБОДЫ ЧЕЛОВЕКА И ГРАЖДАНИНА </vt:lpstr>
      <vt:lpstr>Слайд 5</vt:lpstr>
      <vt:lpstr>ГЛАВА 3. ФЕДЕРАТИВНОЕ УСТРОЙСТВО</vt:lpstr>
      <vt:lpstr>ГЛАВА 4. ПРЕЗИДЕНТ РОССИЙСКОЙ ФЕДЕРАЦИИ </vt:lpstr>
      <vt:lpstr>ГЛАВА 5. ФЕДЕРАЛЬНОЕ СОБРАНИЕ </vt:lpstr>
      <vt:lpstr>ПОЛНОМОЧИЯ:</vt:lpstr>
      <vt:lpstr>ГЛАВА 6. ПРАВИТЕЛЬСТВО РОССИЙСКОЙ ФЕДЕРАЦИИ </vt:lpstr>
      <vt:lpstr>Полномочия Правительства РФ:</vt:lpstr>
      <vt:lpstr>ГЛАВА 7. СУДЕБНАЯ ВЛАСТЬ И ПРОКУРАТУРА </vt:lpstr>
      <vt:lpstr>ГЛАВА 8. МЕСТНОЕ САМОУПРАВЛЕНИЕ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7. СУДЕБНАЯ ВЛАСТЬ И ПРОКУРАТУРА </dc:title>
  <dc:creator>Маргарита А. Крылова</dc:creator>
  <cp:lastModifiedBy>Krylova.MA</cp:lastModifiedBy>
  <cp:revision>88</cp:revision>
  <dcterms:created xsi:type="dcterms:W3CDTF">2014-12-09T05:21:40Z</dcterms:created>
  <dcterms:modified xsi:type="dcterms:W3CDTF">2014-12-09T13:33:31Z</dcterms:modified>
</cp:coreProperties>
</file>