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2132856"/>
            <a:ext cx="6336704" cy="1944216"/>
          </a:xfrm>
        </p:spPr>
        <p:txBody>
          <a:bodyPr>
            <a:no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НЮРНБЕРГСКИЙ </a:t>
            </a:r>
            <a:br>
              <a:rPr lang="ru-RU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ПРОЦЕСС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6016" y="548680"/>
            <a:ext cx="4248472" cy="792088"/>
          </a:xfrm>
        </p:spPr>
        <p:txBody>
          <a:bodyPr>
            <a:noAutofit/>
          </a:bodyPr>
          <a:lstStyle/>
          <a:p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 Помните уроки истории, господа! Не забывайте Нюрнберг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А.И. Полторак</a:t>
            </a:r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Krylova.MA\АЮР\Урок ко Дню Конституции\SBjI5SB8SP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589240"/>
            <a:ext cx="1115616" cy="1268760"/>
          </a:xfrm>
          <a:prstGeom prst="rect">
            <a:avLst/>
          </a:prstGeom>
          <a:noFill/>
        </p:spPr>
      </p:pic>
      <p:pic>
        <p:nvPicPr>
          <p:cNvPr id="1028" name="Picture 4" descr="C:\Users\Krylova.MA\Pictures\0-georgievskaya-lenta-534h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1835696" y="4149080"/>
            <a:ext cx="5472608" cy="717401"/>
          </a:xfrm>
          <a:prstGeom prst="rect">
            <a:avLst/>
          </a:prstGeom>
          <a:noFill/>
          <a:effectLst>
            <a:softEdge rad="63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916832"/>
            <a:ext cx="4968552" cy="432048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Нюрнбергский процесс проходил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 10 часов утра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20 ноября 1945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по 1 октября 1946 года в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Международном военном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трибунале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Нюрнберге (Германия).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9"/>
            <a:ext cx="8496944" cy="1224136"/>
          </a:xfrm>
        </p:spPr>
        <p:txBody>
          <a:bodyPr>
            <a:normAutofit fontScale="92500"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Что означает слово «трибунал»?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Что такое международный военный трибунал?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Krylova.MA\Pictures\200px-Здание_суда_присяжных_Нюрнберг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1916832"/>
            <a:ext cx="2748650" cy="4452240"/>
          </a:xfrm>
          <a:prstGeom prst="rect">
            <a:avLst/>
          </a:prstGeom>
          <a:noFill/>
          <a:effectLst>
            <a:softEdge rad="63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ОБВИНЯЕМЫЕ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1520" y="836712"/>
            <a:ext cx="4320480" cy="56166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Герман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Вильгельм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Геринг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рейхсмаршал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главнокомандующий военно-воздушными силами Германии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2. 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Рудольф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Гесс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заместитель Гитлера по руководству нацистской партией.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3. 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Иоахим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фон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Риббентроп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министр иностранных дел нацистской Германии.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4. 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Роберт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Лей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глава Трудового фронта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5. 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Вильгельм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Кейтель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начальник штаба Верховного главнокомандования вооруженными силами Германии.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6. 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Эрнст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Кальтенбруннер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руководитель РСХА.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7. 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Альфред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Розенберг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один из главных идеологов нацизма,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рейхсминистр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по делам Восточных территорий.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8. 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Ганс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Франк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глава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окуппированных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польских земель.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9. 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Вильгельм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Фрик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министр внутренних дел Рейха.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10. 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Юлиус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Штрейхер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гауляйтер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главный редактор антисемитской газеты "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Штурмовик».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11. 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Яльмар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Шахт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имперский министр экономики перед войной.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12.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 Вальтер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Функ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министр экономики после Шахта.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13. 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Густав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Крупп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фон Болен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унд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глава концерна "Фридрих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Крупп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".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14. 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Карл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Дениц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адмирал флота Третьего Рейха.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4008" y="908720"/>
            <a:ext cx="4320480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15. 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Эрих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Редер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главнокомандующий ВМФ.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16. 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Бальдур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фон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Ширах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глава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Гитлерюгенда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гауляйтер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Вены.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17. 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Фриц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Заукель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руководитель принудительными депортациями в рейх рабочей силы с оккупированных территорий.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18. 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Альфред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Йодль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начальник штаба оперативного руководства ОКВ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19. 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Франц фон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Папен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канцлер Германии до Гитлера, затем посол в Австрии и Турции.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20. 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Артур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Зейсс-Инкварт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канцлер Австрии, затем имперский комиссар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окупированной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Голландии.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21. 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Альберт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Шпеер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имперский министр вооружений.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22. 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Константин фон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Нейрат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первые годы правления Гитлера министр иностранных дел, затем наместник в протекторате Богемии и Моравии.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23. 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Ганс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Фриче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руководитель отдела печати и радиовещания в министерстве пропаганды. </a:t>
            </a:r>
          </a:p>
          <a:p>
            <a:pPr marL="0" indent="0">
              <a:buNone/>
            </a:pP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24.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Мартин </a:t>
            </a:r>
            <a:r>
              <a:rPr lang="ru-RU" sz="1400" b="1" i="1" dirty="0" err="1" smtClean="0">
                <a:latin typeface="Times New Roman" pitchFamily="18" charset="0"/>
                <a:cs typeface="Times New Roman" pitchFamily="18" charset="0"/>
              </a:rPr>
              <a:t>Бортман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, глава партийной канцелярии, обвинялся заочно.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СУТЬ ОБВИНЕНИЯ.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96952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Можно выделить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4 группы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преступлений: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Планы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нацисткой партии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Преступления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против мира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Военный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преступления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Преступления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против человечности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Users\Krylova.MA\АЮР\Урок ко Дню Конституции\SBjI5SB8SP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589240"/>
            <a:ext cx="1115616" cy="12687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СУД.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88024" y="1196752"/>
            <a:ext cx="4176464" cy="2232248"/>
          </a:xfrm>
        </p:spPr>
        <p:txBody>
          <a:bodyPr>
            <a:normAutofit fontScale="25000" lnSpcReduction="20000"/>
          </a:bodyPr>
          <a:lstStyle/>
          <a:p>
            <a:pPr marL="0" indent="355600"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В состав трибунала вошли судьи - представители от четырех государств-учредителей:</a:t>
            </a:r>
          </a:p>
          <a:p>
            <a:pPr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- СССР</a:t>
            </a:r>
          </a:p>
          <a:p>
            <a:pPr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- США</a:t>
            </a:r>
          </a:p>
          <a:p>
            <a:pPr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- Великобритания</a:t>
            </a:r>
          </a:p>
          <a:p>
            <a:pPr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- Франция</a:t>
            </a:r>
          </a:p>
          <a:p>
            <a:pPr marL="0" indent="355600"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Каждая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из 4-х стран направила на процесс своих главных обвинителей, их заместителей и помощников.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932040" y="4869160"/>
            <a:ext cx="3672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процесс длился 10 месяцев;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всего 216 судебных заседаний.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Krylova.MA\Pictures\nunberg_big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96752"/>
            <a:ext cx="4461638" cy="3004170"/>
          </a:xfrm>
          <a:prstGeom prst="rect">
            <a:avLst/>
          </a:prstGeom>
          <a:noFill/>
          <a:effectLst>
            <a:softEdge rad="63500"/>
          </a:effectLst>
        </p:spPr>
      </p:pic>
      <p:pic>
        <p:nvPicPr>
          <p:cNvPr id="3075" name="Picture 3" descr="C:\Users\Krylova.MA\Pictures\imagesOFCCY72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437112"/>
            <a:ext cx="4320480" cy="1765548"/>
          </a:xfrm>
          <a:prstGeom prst="rect">
            <a:avLst/>
          </a:prstGeom>
          <a:noFill/>
          <a:effectLst>
            <a:softEdge rad="63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ГЛАВНЫЕ ОБВИНИТЕЛИ.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C:\Users\Krylova.MA\Pictures\untitled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72816"/>
            <a:ext cx="2736303" cy="2060151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18436" name="Picture 4" descr="C:\Users\Krylova.MA\Pictures\imagesCQS4XFR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868144" y="1772816"/>
            <a:ext cx="2952328" cy="2088232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18437" name="Picture 5" descr="C:\Users\Krylova.MA\Pictures\200328-47-0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1772816"/>
            <a:ext cx="2088232" cy="2089403"/>
          </a:xfrm>
          <a:prstGeom prst="rect">
            <a:avLst/>
          </a:prstGeom>
          <a:noFill/>
          <a:effectLst>
            <a:softEdge rad="31750"/>
          </a:effectLst>
        </p:spPr>
      </p:pic>
      <p:sp>
        <p:nvSpPr>
          <p:cNvPr id="8" name="TextBox 7"/>
          <p:cNvSpPr txBox="1"/>
          <p:nvPr/>
        </p:nvSpPr>
        <p:spPr>
          <a:xfrm>
            <a:off x="467544" y="3933056"/>
            <a:ext cx="2513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Роберт Джексон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(США)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75856" y="4005064"/>
            <a:ext cx="25135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Уильям Хартли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Шоукросс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(Великобритания)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56176" y="4005064"/>
            <a:ext cx="25135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Роман Андреевич Руденко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(СССР)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C:\Users\Krylova.MA\АЮР\Урок ко Дню Конституции\SBjI5SB8SPg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589240"/>
            <a:ext cx="1115616" cy="12687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ВЕРДИКТ СУДА.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637111"/>
          </a:xfrm>
        </p:spPr>
        <p:txBody>
          <a:bodyPr>
            <a:normAutofit fontScale="77500" lnSpcReduction="20000"/>
          </a:bodyPr>
          <a:lstStyle/>
          <a:p>
            <a:pPr marL="0" indent="45720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итогу процесса к смертной казни через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повешение приговорены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12 человек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Геринг, Риббентроп,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Кейтель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Кальтенбруннер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Розенберг, Франк,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Штрейхер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Заукель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Зейсс-Инкварт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Борман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(заочно),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Йодль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(был посмертно оправдан при пересмотре дела мюнхенским судом в 1953 году))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к пожизненному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заключению -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человека (Гесс,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к 20 годам тюремного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заключения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человека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Ширах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Шпеер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к 15 годам тюремного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заключения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 человек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Нейрат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к 10 годам тюремного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заключения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 человек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Дениц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 descr="C:\Users\Krylova.MA\Pictures\180315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99604" cy="1890954"/>
          </a:xfrm>
          <a:prstGeom prst="rect">
            <a:avLst/>
          </a:prstGeom>
          <a:noFill/>
        </p:spPr>
      </p:pic>
      <p:pic>
        <p:nvPicPr>
          <p:cNvPr id="20482" name="Picture 2" descr="C:\Users\Krylova.MA\Pictures\untitle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908720"/>
            <a:ext cx="2434823" cy="3192600"/>
          </a:xfrm>
          <a:prstGeom prst="rect">
            <a:avLst/>
          </a:prstGeom>
          <a:noFill/>
          <a:effectLst>
            <a:softEdge rad="63500"/>
          </a:effectLst>
        </p:spPr>
      </p:pic>
      <p:sp>
        <p:nvSpPr>
          <p:cNvPr id="3" name="TextBox 2"/>
          <p:cNvSpPr txBox="1"/>
          <p:nvPr/>
        </p:nvSpPr>
        <p:spPr>
          <a:xfrm>
            <a:off x="1475656" y="332656"/>
            <a:ext cx="46085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Роман Андреевич Руденко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(1907 - 1981)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2132856"/>
            <a:ext cx="51845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на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момент окончания Второй Мировой войны являлся государственным советником юстиции 2-го класса, Прокурором Украинской ССР. Именно ему было поручено Сталиным И.В. быть главным обвинителем от СССР на Нюрнбергском процессе.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4293096"/>
            <a:ext cx="777686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Приказом Генерального прокурора РФ от 05.03.2015 № 102 в связи 70-летним юбилеем Международного Военного Трибунала в Нюрнберге учреждена награда  прокуратуры России- «Медаль Руденко».</a:t>
            </a:r>
          </a:p>
          <a:p>
            <a:pPr indent="45720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лицевой стороне медали изображен прокурор СССР Руденко Роман Андреевич, более пятидесяти лет своей жизни отдавший служению закону.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208912" cy="1470025"/>
          </a:xfrm>
        </p:spPr>
        <p:txBody>
          <a:bodyPr>
            <a:no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5661248"/>
            <a:ext cx="7056784" cy="792088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//vk.com/younglawyers35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Krylova.MA\АЮР\Урок ко Дню Конституции\SBjI5SB8SP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589240"/>
            <a:ext cx="1115616" cy="1268760"/>
          </a:xfrm>
          <a:prstGeom prst="rect">
            <a:avLst/>
          </a:prstGeom>
          <a:noFill/>
        </p:spPr>
      </p:pic>
      <p:pic>
        <p:nvPicPr>
          <p:cNvPr id="5" name="Picture 4" descr="C:\Users\Krylova.MA\Pictures\0-georgievskaya-lenta-534h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1115616" y="3501008"/>
            <a:ext cx="7056784" cy="717401"/>
          </a:xfrm>
          <a:prstGeom prst="rect">
            <a:avLst/>
          </a:prstGeom>
          <a:noFill/>
          <a:effectLst>
            <a:softEdge rad="63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266</Words>
  <Application>Microsoft Office PowerPoint</Application>
  <PresentationFormat>Экран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НЮРНБЕРГСКИЙ  ПРОЦЕСС</vt:lpstr>
      <vt:lpstr>Нюрнбергский процесс проходил  с 10 часов утра 20 ноября 1945  по 1 октября 1946 года в Международном военном трибунале в Нюрнберге (Германия).</vt:lpstr>
      <vt:lpstr>ОБВИНЯЕМЫЕ</vt:lpstr>
      <vt:lpstr>СУТЬ ОБВИНЕНИЯ.</vt:lpstr>
      <vt:lpstr>СУД.</vt:lpstr>
      <vt:lpstr>ГЛАВНЫЕ ОБВИНИТЕЛИ.</vt:lpstr>
      <vt:lpstr>ВЕРДИКТ СУДА.</vt:lpstr>
      <vt:lpstr>Слайд 8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НЮРНБЕРГСКИЙ  ПРОЦЕСС</dc:title>
  <dc:creator>Маргарита А. Крылова</dc:creator>
  <cp:lastModifiedBy>Krylova.MA</cp:lastModifiedBy>
  <cp:revision>8</cp:revision>
  <dcterms:created xsi:type="dcterms:W3CDTF">2015-04-13T12:13:38Z</dcterms:created>
  <dcterms:modified xsi:type="dcterms:W3CDTF">2015-04-13T13:31:43Z</dcterms:modified>
</cp:coreProperties>
</file>